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78" r:id="rId5"/>
    <p:sldId id="279" r:id="rId6"/>
    <p:sldId id="280" r:id="rId7"/>
    <p:sldId id="281" r:id="rId8"/>
    <p:sldId id="282" r:id="rId9"/>
    <p:sldId id="283" r:id="rId10"/>
    <p:sldId id="284" r:id="rId11"/>
    <p:sldId id="285" r:id="rId12"/>
    <p:sldId id="286" r:id="rId13"/>
    <p:sldId id="287" r:id="rId14"/>
    <p:sldId id="289" r:id="rId15"/>
    <p:sldId id="288" r:id="rId16"/>
    <p:sldId id="290" r:id="rId17"/>
    <p:sldId id="291" r:id="rId18"/>
    <p:sldId id="292" r:id="rId19"/>
    <p:sldId id="29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19" autoAdjust="0"/>
  </p:normalViewPr>
  <p:slideViewPr>
    <p:cSldViewPr snapToGrid="0">
      <p:cViewPr varScale="1">
        <p:scale>
          <a:sx n="81" d="100"/>
          <a:sy n="81" d="100"/>
        </p:scale>
        <p:origin x="6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4/10/2022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6593"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858253"/>
            <a:ext cx="3485073" cy="3088105"/>
          </a:xfrm>
        </p:spPr>
        <p:txBody>
          <a:bodyPr>
            <a:normAutofit/>
          </a:bodyPr>
          <a:lstStyle/>
          <a:p>
            <a:pPr algn="l"/>
            <a:r>
              <a:rPr lang="en-US" sz="4000" dirty="0"/>
              <a:t>SHORT TIME JOB PORTAL</a:t>
            </a:r>
            <a:br>
              <a:rPr lang="en-US" sz="4000" dirty="0"/>
            </a:b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GROUP  :02</a:t>
            </a:r>
          </a:p>
          <a:p>
            <a:pPr algn="l"/>
            <a:endParaRPr lang="en-US" sz="2300" dirty="0"/>
          </a:p>
        </p:txBody>
      </p:sp>
      <p:graphicFrame>
        <p:nvGraphicFramePr>
          <p:cNvPr id="4" name="Table 5">
            <a:extLst>
              <a:ext uri="{FF2B5EF4-FFF2-40B4-BE49-F238E27FC236}">
                <a16:creationId xmlns:a16="http://schemas.microsoft.com/office/drawing/2014/main" id="{04299C39-F4BD-4180-89D3-B9E0AC46E6E2}"/>
              </a:ext>
            </a:extLst>
          </p:cNvPr>
          <p:cNvGraphicFramePr>
            <a:graphicFrameLocks noGrp="1"/>
          </p:cNvGraphicFramePr>
          <p:nvPr>
            <p:extLst>
              <p:ext uri="{D42A27DB-BD31-4B8C-83A1-F6EECF244321}">
                <p14:modId xmlns:p14="http://schemas.microsoft.com/office/powerpoint/2010/main" val="3212723912"/>
              </p:ext>
            </p:extLst>
          </p:nvPr>
        </p:nvGraphicFramePr>
        <p:xfrm>
          <a:off x="1316963" y="3946359"/>
          <a:ext cx="5308428" cy="1828800"/>
        </p:xfrm>
        <a:graphic>
          <a:graphicData uri="http://schemas.openxmlformats.org/drawingml/2006/table">
            <a:tbl>
              <a:tblPr firstRow="1" bandRow="1">
                <a:tableStyleId>{5C22544A-7EE6-4342-B048-85BDC9FD1C3A}</a:tableStyleId>
              </a:tblPr>
              <a:tblGrid>
                <a:gridCol w="2636125">
                  <a:extLst>
                    <a:ext uri="{9D8B030D-6E8A-4147-A177-3AD203B41FA5}">
                      <a16:colId xmlns:a16="http://schemas.microsoft.com/office/drawing/2014/main" val="1231640775"/>
                    </a:ext>
                  </a:extLst>
                </a:gridCol>
                <a:gridCol w="2672303">
                  <a:extLst>
                    <a:ext uri="{9D8B030D-6E8A-4147-A177-3AD203B41FA5}">
                      <a16:colId xmlns:a16="http://schemas.microsoft.com/office/drawing/2014/main" val="344365287"/>
                    </a:ext>
                  </a:extLst>
                </a:gridCol>
              </a:tblGrid>
              <a:tr h="214964">
                <a:tc>
                  <a:txBody>
                    <a:bodyPr/>
                    <a:lstStyle/>
                    <a:p>
                      <a:r>
                        <a:rPr lang="en-US" dirty="0"/>
                        <a:t> NAME</a:t>
                      </a:r>
                    </a:p>
                  </a:txBody>
                  <a:tcPr/>
                </a:tc>
                <a:tc>
                  <a:txBody>
                    <a:bodyPr/>
                    <a:lstStyle/>
                    <a:p>
                      <a:r>
                        <a:rPr lang="en-US" dirty="0"/>
                        <a:t>ID</a:t>
                      </a:r>
                    </a:p>
                  </a:txBody>
                  <a:tcPr/>
                </a:tc>
                <a:extLst>
                  <a:ext uri="{0D108BD9-81ED-4DB2-BD59-A6C34878D82A}">
                    <a16:rowId xmlns:a16="http://schemas.microsoft.com/office/drawing/2014/main" val="2867424530"/>
                  </a:ext>
                </a:extLst>
              </a:tr>
              <a:tr h="214964">
                <a:tc>
                  <a:txBody>
                    <a:bodyPr/>
                    <a:lstStyle/>
                    <a:p>
                      <a:r>
                        <a:rPr lang="en-US" dirty="0"/>
                        <a:t>RAHMAN MD AKIB UR</a:t>
                      </a:r>
                    </a:p>
                  </a:txBody>
                  <a:tcPr/>
                </a:tc>
                <a:tc>
                  <a:txBody>
                    <a:bodyPr/>
                    <a:lstStyle/>
                    <a:p>
                      <a:r>
                        <a:rPr lang="en-US" dirty="0"/>
                        <a:t>19-40279-1</a:t>
                      </a:r>
                    </a:p>
                  </a:txBody>
                  <a:tcPr/>
                </a:tc>
                <a:extLst>
                  <a:ext uri="{0D108BD9-81ED-4DB2-BD59-A6C34878D82A}">
                    <a16:rowId xmlns:a16="http://schemas.microsoft.com/office/drawing/2014/main" val="3359206832"/>
                  </a:ext>
                </a:extLst>
              </a:tr>
              <a:tr h="214964">
                <a:tc>
                  <a:txBody>
                    <a:bodyPr/>
                    <a:lstStyle/>
                    <a:p>
                      <a:r>
                        <a:rPr lang="en-US" dirty="0"/>
                        <a:t>DEB KABYO</a:t>
                      </a:r>
                    </a:p>
                  </a:txBody>
                  <a:tcPr/>
                </a:tc>
                <a:tc>
                  <a:txBody>
                    <a:bodyPr/>
                    <a:lstStyle/>
                    <a:p>
                      <a:r>
                        <a:rPr lang="en-US" dirty="0"/>
                        <a:t>19-40242-1</a:t>
                      </a:r>
                    </a:p>
                  </a:txBody>
                  <a:tcPr/>
                </a:tc>
                <a:extLst>
                  <a:ext uri="{0D108BD9-81ED-4DB2-BD59-A6C34878D82A}">
                    <a16:rowId xmlns:a16="http://schemas.microsoft.com/office/drawing/2014/main" val="774836096"/>
                  </a:ext>
                </a:extLst>
              </a:tr>
              <a:tr h="214964">
                <a:tc>
                  <a:txBody>
                    <a:bodyPr/>
                    <a:lstStyle/>
                    <a:p>
                      <a:r>
                        <a:rPr lang="en-US" dirty="0"/>
                        <a:t>DAS RAHUL</a:t>
                      </a:r>
                    </a:p>
                  </a:txBody>
                  <a:tcPr/>
                </a:tc>
                <a:tc>
                  <a:txBody>
                    <a:bodyPr/>
                    <a:lstStyle/>
                    <a:p>
                      <a:r>
                        <a:rPr lang="en-US" dirty="0"/>
                        <a:t>19-40241-1</a:t>
                      </a:r>
                    </a:p>
                  </a:txBody>
                  <a:tcPr/>
                </a:tc>
                <a:extLst>
                  <a:ext uri="{0D108BD9-81ED-4DB2-BD59-A6C34878D82A}">
                    <a16:rowId xmlns:a16="http://schemas.microsoft.com/office/drawing/2014/main" val="1994235692"/>
                  </a:ext>
                </a:extLst>
              </a:tr>
              <a:tr h="214964">
                <a:tc>
                  <a:txBody>
                    <a:bodyPr/>
                    <a:lstStyle/>
                    <a:p>
                      <a:r>
                        <a:rPr lang="en-US" dirty="0"/>
                        <a:t>BISWAS PROSENJIT</a:t>
                      </a:r>
                    </a:p>
                  </a:txBody>
                  <a:tcPr/>
                </a:tc>
                <a:tc>
                  <a:txBody>
                    <a:bodyPr/>
                    <a:lstStyle/>
                    <a:p>
                      <a:r>
                        <a:rPr lang="en-US" dirty="0"/>
                        <a:t>19-39637-1</a:t>
                      </a:r>
                    </a:p>
                  </a:txBody>
                  <a:tcPr/>
                </a:tc>
                <a:extLst>
                  <a:ext uri="{0D108BD9-81ED-4DB2-BD59-A6C34878D82A}">
                    <a16:rowId xmlns:a16="http://schemas.microsoft.com/office/drawing/2014/main" val="3054316648"/>
                  </a:ext>
                </a:extLst>
              </a:tr>
            </a:tbl>
          </a:graphicData>
        </a:graphic>
      </p:graphicFrame>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1ECA-2766-4090-B78C-80161B3B13C1}"/>
              </a:ext>
            </a:extLst>
          </p:cNvPr>
          <p:cNvSpPr>
            <a:spLocks noGrp="1"/>
          </p:cNvSpPr>
          <p:nvPr>
            <p:ph type="title"/>
          </p:nvPr>
        </p:nvSpPr>
        <p:spPr>
          <a:xfrm>
            <a:off x="802477" y="0"/>
            <a:ext cx="10353762" cy="978010"/>
          </a:xfrm>
        </p:spPr>
        <p:txBody>
          <a:bodyPr/>
          <a:lstStyle/>
          <a:p>
            <a:r>
              <a:rPr lang="en-US" dirty="0"/>
              <a:t>JIRA TOOLS </a:t>
            </a:r>
          </a:p>
        </p:txBody>
      </p:sp>
      <p:pic>
        <p:nvPicPr>
          <p:cNvPr id="4" name="Picture 3">
            <a:extLst>
              <a:ext uri="{FF2B5EF4-FFF2-40B4-BE49-F238E27FC236}">
                <a16:creationId xmlns:a16="http://schemas.microsoft.com/office/drawing/2014/main" id="{28845274-2821-4504-BD17-66228498AC30}"/>
              </a:ext>
            </a:extLst>
          </p:cNvPr>
          <p:cNvPicPr>
            <a:picLocks noChangeAspect="1"/>
          </p:cNvPicPr>
          <p:nvPr/>
        </p:nvPicPr>
        <p:blipFill>
          <a:blip r:embed="rId2"/>
          <a:stretch>
            <a:fillRect/>
          </a:stretch>
        </p:blipFill>
        <p:spPr>
          <a:xfrm>
            <a:off x="182008" y="1073426"/>
            <a:ext cx="3427886" cy="2584174"/>
          </a:xfrm>
          <a:prstGeom prst="rect">
            <a:avLst/>
          </a:prstGeom>
        </p:spPr>
      </p:pic>
      <p:pic>
        <p:nvPicPr>
          <p:cNvPr id="6" name="Picture 5">
            <a:extLst>
              <a:ext uri="{FF2B5EF4-FFF2-40B4-BE49-F238E27FC236}">
                <a16:creationId xmlns:a16="http://schemas.microsoft.com/office/drawing/2014/main" id="{A7D1EA60-B0D5-472D-8FBF-5795CE99BAB7}"/>
              </a:ext>
            </a:extLst>
          </p:cNvPr>
          <p:cNvPicPr>
            <a:picLocks noChangeAspect="1"/>
          </p:cNvPicPr>
          <p:nvPr/>
        </p:nvPicPr>
        <p:blipFill>
          <a:blip r:embed="rId3"/>
          <a:stretch>
            <a:fillRect/>
          </a:stretch>
        </p:blipFill>
        <p:spPr>
          <a:xfrm>
            <a:off x="3824577" y="1073426"/>
            <a:ext cx="3896139" cy="2584174"/>
          </a:xfrm>
          <a:prstGeom prst="rect">
            <a:avLst/>
          </a:prstGeom>
        </p:spPr>
      </p:pic>
      <p:pic>
        <p:nvPicPr>
          <p:cNvPr id="8" name="Picture 7">
            <a:extLst>
              <a:ext uri="{FF2B5EF4-FFF2-40B4-BE49-F238E27FC236}">
                <a16:creationId xmlns:a16="http://schemas.microsoft.com/office/drawing/2014/main" id="{04BAE281-0BF1-4C28-8ACA-6AA44B65D09A}"/>
              </a:ext>
            </a:extLst>
          </p:cNvPr>
          <p:cNvPicPr>
            <a:picLocks noChangeAspect="1"/>
          </p:cNvPicPr>
          <p:nvPr/>
        </p:nvPicPr>
        <p:blipFill>
          <a:blip r:embed="rId4"/>
          <a:stretch>
            <a:fillRect/>
          </a:stretch>
        </p:blipFill>
        <p:spPr>
          <a:xfrm>
            <a:off x="7967206" y="1073425"/>
            <a:ext cx="4158533" cy="2584175"/>
          </a:xfrm>
          <a:prstGeom prst="rect">
            <a:avLst/>
          </a:prstGeom>
        </p:spPr>
      </p:pic>
      <p:pic>
        <p:nvPicPr>
          <p:cNvPr id="10" name="Picture 9">
            <a:extLst>
              <a:ext uri="{FF2B5EF4-FFF2-40B4-BE49-F238E27FC236}">
                <a16:creationId xmlns:a16="http://schemas.microsoft.com/office/drawing/2014/main" id="{06AD8094-3E26-44F8-8BF4-3DB428F3D959}"/>
              </a:ext>
            </a:extLst>
          </p:cNvPr>
          <p:cNvPicPr>
            <a:picLocks noChangeAspect="1"/>
          </p:cNvPicPr>
          <p:nvPr/>
        </p:nvPicPr>
        <p:blipFill>
          <a:blip r:embed="rId5"/>
          <a:stretch>
            <a:fillRect/>
          </a:stretch>
        </p:blipFill>
        <p:spPr>
          <a:xfrm>
            <a:off x="182008" y="3896138"/>
            <a:ext cx="3427886" cy="2584174"/>
          </a:xfrm>
          <a:prstGeom prst="rect">
            <a:avLst/>
          </a:prstGeom>
        </p:spPr>
      </p:pic>
      <p:pic>
        <p:nvPicPr>
          <p:cNvPr id="12" name="Picture 11">
            <a:extLst>
              <a:ext uri="{FF2B5EF4-FFF2-40B4-BE49-F238E27FC236}">
                <a16:creationId xmlns:a16="http://schemas.microsoft.com/office/drawing/2014/main" id="{EB4928F3-1C25-4BCE-86EF-18C3E1DB8530}"/>
              </a:ext>
            </a:extLst>
          </p:cNvPr>
          <p:cNvPicPr>
            <a:picLocks noChangeAspect="1"/>
          </p:cNvPicPr>
          <p:nvPr/>
        </p:nvPicPr>
        <p:blipFill>
          <a:blip r:embed="rId6"/>
          <a:stretch>
            <a:fillRect/>
          </a:stretch>
        </p:blipFill>
        <p:spPr>
          <a:xfrm>
            <a:off x="3957099" y="3896138"/>
            <a:ext cx="3763617" cy="2584174"/>
          </a:xfrm>
          <a:prstGeom prst="rect">
            <a:avLst/>
          </a:prstGeom>
        </p:spPr>
      </p:pic>
      <p:pic>
        <p:nvPicPr>
          <p:cNvPr id="14" name="Picture 13">
            <a:extLst>
              <a:ext uri="{FF2B5EF4-FFF2-40B4-BE49-F238E27FC236}">
                <a16:creationId xmlns:a16="http://schemas.microsoft.com/office/drawing/2014/main" id="{DB331321-5390-47C3-A33E-362BB2136234}"/>
              </a:ext>
            </a:extLst>
          </p:cNvPr>
          <p:cNvPicPr>
            <a:picLocks noChangeAspect="1"/>
          </p:cNvPicPr>
          <p:nvPr/>
        </p:nvPicPr>
        <p:blipFill>
          <a:blip r:embed="rId7"/>
          <a:stretch>
            <a:fillRect/>
          </a:stretch>
        </p:blipFill>
        <p:spPr>
          <a:xfrm>
            <a:off x="7967206" y="3892163"/>
            <a:ext cx="4158533" cy="2584174"/>
          </a:xfrm>
          <a:prstGeom prst="rect">
            <a:avLst/>
          </a:prstGeom>
        </p:spPr>
      </p:pic>
    </p:spTree>
    <p:extLst>
      <p:ext uri="{BB962C8B-B14F-4D97-AF65-F5344CB8AC3E}">
        <p14:creationId xmlns:p14="http://schemas.microsoft.com/office/powerpoint/2010/main" val="83167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circle(in)">
                                      <p:cBhvr>
                                        <p:cTn id="32" dur="2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29C4-8800-4F44-8655-46ACD2E2F161}"/>
              </a:ext>
            </a:extLst>
          </p:cNvPr>
          <p:cNvSpPr>
            <a:spLocks noGrp="1"/>
          </p:cNvSpPr>
          <p:nvPr>
            <p:ph type="title"/>
          </p:nvPr>
        </p:nvSpPr>
        <p:spPr>
          <a:xfrm>
            <a:off x="794525" y="68911"/>
            <a:ext cx="10353762" cy="1257300"/>
          </a:xfrm>
        </p:spPr>
        <p:txBody>
          <a:bodyPr/>
          <a:lstStyle/>
          <a:p>
            <a:r>
              <a:rPr lang="en-US" dirty="0"/>
              <a:t>GITHUB TOOLS</a:t>
            </a:r>
          </a:p>
        </p:txBody>
      </p:sp>
      <p:pic>
        <p:nvPicPr>
          <p:cNvPr id="4" name="Picture 3">
            <a:extLst>
              <a:ext uri="{FF2B5EF4-FFF2-40B4-BE49-F238E27FC236}">
                <a16:creationId xmlns:a16="http://schemas.microsoft.com/office/drawing/2014/main" id="{170B4B3A-8377-471F-8CFB-3FB7D592EF6A}"/>
              </a:ext>
            </a:extLst>
          </p:cNvPr>
          <p:cNvPicPr>
            <a:picLocks noChangeAspect="1"/>
          </p:cNvPicPr>
          <p:nvPr/>
        </p:nvPicPr>
        <p:blipFill>
          <a:blip r:embed="rId2"/>
          <a:stretch>
            <a:fillRect/>
          </a:stretch>
        </p:blipFill>
        <p:spPr>
          <a:xfrm>
            <a:off x="1423283" y="1326211"/>
            <a:ext cx="9876822" cy="5050735"/>
          </a:xfrm>
          <a:prstGeom prst="rect">
            <a:avLst/>
          </a:prstGeom>
        </p:spPr>
      </p:pic>
    </p:spTree>
    <p:extLst>
      <p:ext uri="{BB962C8B-B14F-4D97-AF65-F5344CB8AC3E}">
        <p14:creationId xmlns:p14="http://schemas.microsoft.com/office/powerpoint/2010/main" val="288613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ADD0-5B7F-4886-B3FF-3AF866DBF51B}"/>
              </a:ext>
            </a:extLst>
          </p:cNvPr>
          <p:cNvSpPr>
            <a:spLocks noGrp="1"/>
          </p:cNvSpPr>
          <p:nvPr>
            <p:ph type="title"/>
          </p:nvPr>
        </p:nvSpPr>
        <p:spPr>
          <a:xfrm>
            <a:off x="691159" y="100717"/>
            <a:ext cx="10353762" cy="1257300"/>
          </a:xfrm>
        </p:spPr>
        <p:txBody>
          <a:bodyPr/>
          <a:lstStyle/>
          <a:p>
            <a:r>
              <a:rPr lang="en-US" dirty="0"/>
              <a:t>CLASS DIAGRAM</a:t>
            </a:r>
          </a:p>
        </p:txBody>
      </p:sp>
      <p:pic>
        <p:nvPicPr>
          <p:cNvPr id="4" name="Picture 3">
            <a:extLst>
              <a:ext uri="{FF2B5EF4-FFF2-40B4-BE49-F238E27FC236}">
                <a16:creationId xmlns:a16="http://schemas.microsoft.com/office/drawing/2014/main" id="{7FDB920A-F5C6-4398-9967-F1995CEE6330}"/>
              </a:ext>
            </a:extLst>
          </p:cNvPr>
          <p:cNvPicPr>
            <a:picLocks noChangeAspect="1"/>
          </p:cNvPicPr>
          <p:nvPr/>
        </p:nvPicPr>
        <p:blipFill>
          <a:blip r:embed="rId2"/>
          <a:stretch>
            <a:fillRect/>
          </a:stretch>
        </p:blipFill>
        <p:spPr>
          <a:xfrm>
            <a:off x="397626" y="1662450"/>
            <a:ext cx="6299954" cy="4831505"/>
          </a:xfrm>
          <a:prstGeom prst="rect">
            <a:avLst/>
          </a:prstGeom>
        </p:spPr>
      </p:pic>
      <p:pic>
        <p:nvPicPr>
          <p:cNvPr id="6" name="Picture 5">
            <a:extLst>
              <a:ext uri="{FF2B5EF4-FFF2-40B4-BE49-F238E27FC236}">
                <a16:creationId xmlns:a16="http://schemas.microsoft.com/office/drawing/2014/main" id="{DA7DEA56-6C31-4B54-B036-325BE16D752A}"/>
              </a:ext>
            </a:extLst>
          </p:cNvPr>
          <p:cNvPicPr>
            <a:picLocks noChangeAspect="1"/>
          </p:cNvPicPr>
          <p:nvPr/>
        </p:nvPicPr>
        <p:blipFill>
          <a:blip r:embed="rId3"/>
          <a:stretch>
            <a:fillRect/>
          </a:stretch>
        </p:blipFill>
        <p:spPr>
          <a:xfrm>
            <a:off x="6884992" y="2403214"/>
            <a:ext cx="5105993" cy="3349976"/>
          </a:xfrm>
          <a:prstGeom prst="rect">
            <a:avLst/>
          </a:prstGeom>
        </p:spPr>
      </p:pic>
    </p:spTree>
    <p:extLst>
      <p:ext uri="{BB962C8B-B14F-4D97-AF65-F5344CB8AC3E}">
        <p14:creationId xmlns:p14="http://schemas.microsoft.com/office/powerpoint/2010/main" val="5628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9F9A-3792-4B3F-B884-959E2F911DD0}"/>
              </a:ext>
            </a:extLst>
          </p:cNvPr>
          <p:cNvSpPr>
            <a:spLocks noGrp="1"/>
          </p:cNvSpPr>
          <p:nvPr>
            <p:ph type="title"/>
          </p:nvPr>
        </p:nvSpPr>
        <p:spPr>
          <a:xfrm>
            <a:off x="919119" y="116619"/>
            <a:ext cx="10353762" cy="1257300"/>
          </a:xfrm>
        </p:spPr>
        <p:txBody>
          <a:bodyPr/>
          <a:lstStyle/>
          <a:p>
            <a:r>
              <a:rPr lang="en-US" dirty="0"/>
              <a:t>PROJECT SCEDULING</a:t>
            </a:r>
          </a:p>
        </p:txBody>
      </p:sp>
      <p:pic>
        <p:nvPicPr>
          <p:cNvPr id="4" name="Picture 3">
            <a:extLst>
              <a:ext uri="{FF2B5EF4-FFF2-40B4-BE49-F238E27FC236}">
                <a16:creationId xmlns:a16="http://schemas.microsoft.com/office/drawing/2014/main" id="{BC0365D3-7A83-4802-9B81-C72B7C8A465C}"/>
              </a:ext>
            </a:extLst>
          </p:cNvPr>
          <p:cNvPicPr>
            <a:picLocks noChangeAspect="1"/>
          </p:cNvPicPr>
          <p:nvPr/>
        </p:nvPicPr>
        <p:blipFill>
          <a:blip r:embed="rId2"/>
          <a:stretch>
            <a:fillRect/>
          </a:stretch>
        </p:blipFill>
        <p:spPr>
          <a:xfrm>
            <a:off x="818984" y="1644263"/>
            <a:ext cx="10708339" cy="4391607"/>
          </a:xfrm>
          <a:prstGeom prst="rect">
            <a:avLst/>
          </a:prstGeom>
        </p:spPr>
      </p:pic>
    </p:spTree>
    <p:extLst>
      <p:ext uri="{BB962C8B-B14F-4D97-AF65-F5344CB8AC3E}">
        <p14:creationId xmlns:p14="http://schemas.microsoft.com/office/powerpoint/2010/main" val="36769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DCD8-8553-4063-8537-8AC5F63D9AFE}"/>
              </a:ext>
            </a:extLst>
          </p:cNvPr>
          <p:cNvSpPr>
            <a:spLocks noGrp="1"/>
          </p:cNvSpPr>
          <p:nvPr>
            <p:ph type="title"/>
          </p:nvPr>
        </p:nvSpPr>
        <p:spPr>
          <a:xfrm>
            <a:off x="919119" y="0"/>
            <a:ext cx="10353762" cy="1257300"/>
          </a:xfrm>
        </p:spPr>
        <p:txBody>
          <a:bodyPr/>
          <a:lstStyle/>
          <a:p>
            <a:r>
              <a:rPr lang="en-US" dirty="0"/>
              <a:t>PROJECT BUDGETING</a:t>
            </a:r>
          </a:p>
        </p:txBody>
      </p:sp>
      <p:pic>
        <p:nvPicPr>
          <p:cNvPr id="4" name="Picture 3">
            <a:extLst>
              <a:ext uri="{FF2B5EF4-FFF2-40B4-BE49-F238E27FC236}">
                <a16:creationId xmlns:a16="http://schemas.microsoft.com/office/drawing/2014/main" id="{14983A9C-07CC-40DD-9838-D40137C2ADA7}"/>
              </a:ext>
            </a:extLst>
          </p:cNvPr>
          <p:cNvPicPr>
            <a:picLocks noChangeAspect="1"/>
          </p:cNvPicPr>
          <p:nvPr/>
        </p:nvPicPr>
        <p:blipFill>
          <a:blip r:embed="rId2"/>
          <a:stretch>
            <a:fillRect/>
          </a:stretch>
        </p:blipFill>
        <p:spPr>
          <a:xfrm>
            <a:off x="3132814" y="1184744"/>
            <a:ext cx="5876013" cy="5462546"/>
          </a:xfrm>
          <a:prstGeom prst="rect">
            <a:avLst/>
          </a:prstGeom>
        </p:spPr>
      </p:pic>
    </p:spTree>
    <p:extLst>
      <p:ext uri="{BB962C8B-B14F-4D97-AF65-F5344CB8AC3E}">
        <p14:creationId xmlns:p14="http://schemas.microsoft.com/office/powerpoint/2010/main" val="154636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8E9EE-C784-41B4-8529-D2DB8F302CE7}"/>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95790E6C-30E3-402C-A7DF-647DC042372C}"/>
              </a:ext>
            </a:extLst>
          </p:cNvPr>
          <p:cNvSpPr txBox="1"/>
          <p:nvPr/>
        </p:nvSpPr>
        <p:spPr>
          <a:xfrm>
            <a:off x="4945712" y="2456953"/>
            <a:ext cx="6915647" cy="2862322"/>
          </a:xfrm>
          <a:prstGeom prst="rect">
            <a:avLst/>
          </a:prstGeom>
          <a:noFill/>
        </p:spPr>
        <p:txBody>
          <a:bodyPr wrap="square">
            <a:spAutoFit/>
          </a:bodyPr>
          <a:lstStyle/>
          <a:p>
            <a:r>
              <a:rPr lang="en-US" dirty="0">
                <a:solidFill>
                  <a:schemeClr val="tx2"/>
                </a:solidFill>
              </a:rPr>
              <a:t>1.To Reduce The Unemployment Problem &amp; Also To Generate Revenue   From This Portal, The Project Has Been Selected</a:t>
            </a:r>
          </a:p>
          <a:p>
            <a:endParaRPr lang="en-US" dirty="0">
              <a:solidFill>
                <a:schemeClr val="tx2"/>
              </a:solidFill>
            </a:endParaRPr>
          </a:p>
          <a:p>
            <a:r>
              <a:rPr lang="en-US" dirty="0">
                <a:solidFill>
                  <a:schemeClr val="tx2"/>
                </a:solidFill>
              </a:rPr>
              <a:t>2.Before Starting The Development Part, Some UML Diagrams, Interface  Design, Activity Diagram, Class Diagrams, ER Model, Project Scheduling &amp; Budgeting Has Been Done</a:t>
            </a:r>
          </a:p>
          <a:p>
            <a:endParaRPr lang="en-US" dirty="0">
              <a:solidFill>
                <a:schemeClr val="tx2"/>
              </a:solidFill>
            </a:endParaRPr>
          </a:p>
          <a:p>
            <a:r>
              <a:rPr lang="en-US" dirty="0">
                <a:solidFill>
                  <a:schemeClr val="tx2"/>
                </a:solidFill>
              </a:rPr>
              <a:t>3.By Using Figma and Abode Photoshop the user interface has developed.</a:t>
            </a:r>
          </a:p>
          <a:p>
            <a:endParaRPr lang="en-US" dirty="0">
              <a:solidFill>
                <a:schemeClr val="tx2"/>
              </a:solidFill>
            </a:endParaRPr>
          </a:p>
          <a:p>
            <a:r>
              <a:rPr lang="en-US" dirty="0">
                <a:solidFill>
                  <a:schemeClr val="tx2"/>
                </a:solidFill>
              </a:rPr>
              <a:t>4.To Develop The Project Fluently JIRA &amp; GIT Has Been Used</a:t>
            </a:r>
          </a:p>
        </p:txBody>
      </p:sp>
      <p:pic>
        <p:nvPicPr>
          <p:cNvPr id="6" name="Picture 5">
            <a:extLst>
              <a:ext uri="{FF2B5EF4-FFF2-40B4-BE49-F238E27FC236}">
                <a16:creationId xmlns:a16="http://schemas.microsoft.com/office/drawing/2014/main" id="{64203CBF-6AAC-4FC8-9937-BCF1665F6692}"/>
              </a:ext>
            </a:extLst>
          </p:cNvPr>
          <p:cNvPicPr>
            <a:picLocks noChangeAspect="1"/>
          </p:cNvPicPr>
          <p:nvPr/>
        </p:nvPicPr>
        <p:blipFill>
          <a:blip r:embed="rId2"/>
          <a:stretch>
            <a:fillRect/>
          </a:stretch>
        </p:blipFill>
        <p:spPr>
          <a:xfrm>
            <a:off x="1104858" y="2698145"/>
            <a:ext cx="3427386" cy="2656935"/>
          </a:xfrm>
          <a:prstGeom prst="rect">
            <a:avLst/>
          </a:prstGeom>
        </p:spPr>
      </p:pic>
    </p:spTree>
    <p:extLst>
      <p:ext uri="{BB962C8B-B14F-4D97-AF65-F5344CB8AC3E}">
        <p14:creationId xmlns:p14="http://schemas.microsoft.com/office/powerpoint/2010/main" val="28784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circle(in)">
                                      <p:cBhvr>
                                        <p:cTn id="17" dur="2000"/>
                                        <p:tgtEl>
                                          <p:spTgt spid="4">
                                            <p:txEl>
                                              <p:pRg st="0" end="0"/>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circle(in)">
                                      <p:cBhvr>
                                        <p:cTn id="20" dur="2000"/>
                                        <p:tgtEl>
                                          <p:spTgt spid="4">
                                            <p:txEl>
                                              <p:pRg st="2" end="2"/>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circle(in)">
                                      <p:cBhvr>
                                        <p:cTn id="23" dur="2000"/>
                                        <p:tgtEl>
                                          <p:spTgt spid="4">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circle(in)">
                                      <p:cBhvr>
                                        <p:cTn id="26" dur="2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F37CD-1913-486B-8489-AE33B9AC5A68}"/>
              </a:ext>
            </a:extLst>
          </p:cNvPr>
          <p:cNvPicPr>
            <a:picLocks noChangeAspect="1"/>
          </p:cNvPicPr>
          <p:nvPr/>
        </p:nvPicPr>
        <p:blipFill>
          <a:blip r:embed="rId2"/>
          <a:stretch>
            <a:fillRect/>
          </a:stretch>
        </p:blipFill>
        <p:spPr>
          <a:xfrm>
            <a:off x="1852653" y="719593"/>
            <a:ext cx="9199659" cy="5172324"/>
          </a:xfrm>
          <a:prstGeom prst="rect">
            <a:avLst/>
          </a:prstGeom>
        </p:spPr>
      </p:pic>
    </p:spTree>
    <p:extLst>
      <p:ext uri="{BB962C8B-B14F-4D97-AF65-F5344CB8AC3E}">
        <p14:creationId xmlns:p14="http://schemas.microsoft.com/office/powerpoint/2010/main" val="395793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Table of Contents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40400"/>
            <a:ext cx="4235379" cy="4302591"/>
          </a:xfrm>
        </p:spPr>
        <p:txBody>
          <a:bodyPr anchor="t">
            <a:normAutofit fontScale="62500" lnSpcReduction="20000"/>
          </a:bodyPr>
          <a:lstStyle/>
          <a:p>
            <a:pPr marL="36900" lvl="0" indent="0">
              <a:buNone/>
            </a:pPr>
            <a:r>
              <a:rPr lang="en-US" sz="2400" dirty="0"/>
              <a:t>1.INTRODUCTION</a:t>
            </a:r>
          </a:p>
          <a:p>
            <a:pPr marL="36900" lvl="0" indent="0">
              <a:buNone/>
            </a:pPr>
            <a:r>
              <a:rPr lang="en-US" sz="2400" dirty="0"/>
              <a:t>2.REQUIREMENT ANALYSIS</a:t>
            </a:r>
          </a:p>
          <a:p>
            <a:pPr marL="36900" lvl="0" indent="0">
              <a:buNone/>
            </a:pPr>
            <a:r>
              <a:rPr lang="en-US" sz="2400" dirty="0"/>
              <a:t>3.USER STORIES</a:t>
            </a:r>
          </a:p>
          <a:p>
            <a:pPr marL="36900" lvl="0" indent="0">
              <a:buNone/>
            </a:pPr>
            <a:r>
              <a:rPr lang="en-US" sz="2400" dirty="0"/>
              <a:t>4.USE CASE DIAGRAM</a:t>
            </a:r>
          </a:p>
          <a:p>
            <a:pPr marL="36900" lvl="0" indent="0">
              <a:buNone/>
            </a:pPr>
            <a:r>
              <a:rPr lang="en-US" sz="2400" dirty="0"/>
              <a:t>5.USER DESIGN INTERFACE</a:t>
            </a:r>
          </a:p>
          <a:p>
            <a:pPr marL="36900" lvl="0" indent="0">
              <a:buNone/>
            </a:pPr>
            <a:r>
              <a:rPr lang="en-US" sz="2400" dirty="0"/>
              <a:t>6.ACTIVITY DIAGRAM</a:t>
            </a:r>
          </a:p>
          <a:p>
            <a:pPr marL="36900" lvl="0" indent="0">
              <a:buNone/>
            </a:pPr>
            <a:r>
              <a:rPr lang="en-US" sz="2400" dirty="0"/>
              <a:t>7.JIRA TOOLS</a:t>
            </a:r>
          </a:p>
          <a:p>
            <a:pPr marL="36900" lvl="0" indent="0">
              <a:buNone/>
            </a:pPr>
            <a:r>
              <a:rPr lang="en-US" sz="2400" dirty="0"/>
              <a:t>8.GITHUB TOOLS</a:t>
            </a:r>
          </a:p>
          <a:p>
            <a:pPr marL="36900" lvl="0" indent="0">
              <a:buNone/>
            </a:pPr>
            <a:r>
              <a:rPr lang="en-US" sz="2400" dirty="0"/>
              <a:t>9.CLASS DIAGRAM</a:t>
            </a:r>
          </a:p>
          <a:p>
            <a:pPr marL="36900" lvl="0" indent="0">
              <a:buNone/>
            </a:pPr>
            <a:r>
              <a:rPr lang="en-US" sz="2400" dirty="0"/>
              <a:t>10.PROJECT SCHEDULING</a:t>
            </a:r>
          </a:p>
          <a:p>
            <a:pPr marL="36900" lvl="0" indent="0">
              <a:buNone/>
            </a:pPr>
            <a:r>
              <a:rPr lang="en-US" sz="2400" dirty="0"/>
              <a:t>11.PROJECT BUDJETING</a:t>
            </a:r>
          </a:p>
          <a:p>
            <a:pPr marL="36900" lvl="0" indent="0">
              <a:buNone/>
            </a:pPr>
            <a:r>
              <a:rPr lang="en-US" sz="2400" dirty="0"/>
              <a:t>12.CONCLUSION</a:t>
            </a:r>
          </a:p>
          <a:p>
            <a:pPr marL="36900" lvl="0" indent="0">
              <a:buNone/>
            </a:pPr>
            <a:endParaRPr lang="en-US" sz="2400" dirty="0"/>
          </a:p>
          <a:p>
            <a:pPr marL="36900" lvl="0" indent="0">
              <a:buNone/>
            </a:pPr>
            <a:endParaRPr lang="en-US" sz="2400" dirty="0"/>
          </a:p>
          <a:p>
            <a:endParaRPr lang="en-US" sz="2400" dirty="0"/>
          </a:p>
        </p:txBody>
      </p:sp>
      <p:pic>
        <p:nvPicPr>
          <p:cNvPr id="5" name="Picture 4">
            <a:extLst>
              <a:ext uri="{FF2B5EF4-FFF2-40B4-BE49-F238E27FC236}">
                <a16:creationId xmlns:a16="http://schemas.microsoft.com/office/drawing/2014/main" id="{BD9B3150-9088-4AEE-9B4A-BFC102AFF341}"/>
              </a:ext>
            </a:extLst>
          </p:cNvPr>
          <p:cNvPicPr>
            <a:picLocks noChangeAspect="1"/>
          </p:cNvPicPr>
          <p:nvPr/>
        </p:nvPicPr>
        <p:blipFill>
          <a:blip r:embed="rId7"/>
          <a:stretch>
            <a:fillRect/>
          </a:stretch>
        </p:blipFill>
        <p:spPr>
          <a:xfrm>
            <a:off x="454737" y="1428780"/>
            <a:ext cx="5048907" cy="4365207"/>
          </a:xfrm>
          <a:prstGeom prst="rect">
            <a:avLst/>
          </a:prstGeom>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1000"/>
                                        <p:tgtEl>
                                          <p:spTgt spid="24">
                                            <p:txEl>
                                              <p:pRg st="0" end="0"/>
                                            </p:txEl>
                                          </p:spTgt>
                                        </p:tgtEl>
                                      </p:cBhvr>
                                    </p:animEffect>
                                    <p:anim calcmode="lin" valueType="num">
                                      <p:cBhvr>
                                        <p:cTn id="18"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xEl>
                                              <p:pRg st="1" end="1"/>
                                            </p:txEl>
                                          </p:spTgt>
                                        </p:tgtEl>
                                        <p:attrNameLst>
                                          <p:attrName>style.visibility</p:attrName>
                                        </p:attrNameLst>
                                      </p:cBhvr>
                                      <p:to>
                                        <p:strVal val="visible"/>
                                      </p:to>
                                    </p:set>
                                    <p:animEffect transition="in" filter="fade">
                                      <p:cBhvr>
                                        <p:cTn id="24" dur="1000"/>
                                        <p:tgtEl>
                                          <p:spTgt spid="24">
                                            <p:txEl>
                                              <p:pRg st="1" end="1"/>
                                            </p:txEl>
                                          </p:spTgt>
                                        </p:tgtEl>
                                      </p:cBhvr>
                                    </p:animEffect>
                                    <p:anim calcmode="lin" valueType="num">
                                      <p:cBhvr>
                                        <p:cTn id="25"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4">
                                            <p:txEl>
                                              <p:pRg st="2" end="2"/>
                                            </p:txEl>
                                          </p:spTgt>
                                        </p:tgtEl>
                                        <p:attrNameLst>
                                          <p:attrName>style.visibility</p:attrName>
                                        </p:attrNameLst>
                                      </p:cBhvr>
                                      <p:to>
                                        <p:strVal val="visible"/>
                                      </p:to>
                                    </p:set>
                                    <p:animEffect transition="in" filter="barn(inVertical)">
                                      <p:cBhvr>
                                        <p:cTn id="31" dur="500"/>
                                        <p:tgtEl>
                                          <p:spTgt spid="2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3" end="3"/>
                                            </p:txEl>
                                          </p:spTgt>
                                        </p:tgtEl>
                                        <p:attrNameLst>
                                          <p:attrName>style.visibility</p:attrName>
                                        </p:attrNameLst>
                                      </p:cBhvr>
                                      <p:to>
                                        <p:strVal val="visible"/>
                                      </p:to>
                                    </p:set>
                                    <p:animEffect transition="in" filter="fade">
                                      <p:cBhvr>
                                        <p:cTn id="36" dur="500"/>
                                        <p:tgtEl>
                                          <p:spTgt spid="24">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xEl>
                                              <p:pRg st="4" end="4"/>
                                            </p:txEl>
                                          </p:spTgt>
                                        </p:tgtEl>
                                        <p:attrNameLst>
                                          <p:attrName>style.visibility</p:attrName>
                                        </p:attrNameLst>
                                      </p:cBhvr>
                                      <p:to>
                                        <p:strVal val="visible"/>
                                      </p:to>
                                    </p:set>
                                    <p:animEffect transition="in" filter="fade">
                                      <p:cBhvr>
                                        <p:cTn id="41" dur="500"/>
                                        <p:tgtEl>
                                          <p:spTgt spid="24">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4">
                                            <p:txEl>
                                              <p:pRg st="5" end="5"/>
                                            </p:txEl>
                                          </p:spTgt>
                                        </p:tgtEl>
                                        <p:attrNameLst>
                                          <p:attrName>style.visibility</p:attrName>
                                        </p:attrNameLst>
                                      </p:cBhvr>
                                      <p:to>
                                        <p:strVal val="visible"/>
                                      </p:to>
                                    </p:set>
                                    <p:animEffect transition="in" filter="fade">
                                      <p:cBhvr>
                                        <p:cTn id="46" dur="500"/>
                                        <p:tgtEl>
                                          <p:spTgt spid="2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24">
                                            <p:txEl>
                                              <p:pRg st="6" end="6"/>
                                            </p:txEl>
                                          </p:spTgt>
                                        </p:tgtEl>
                                        <p:attrNameLst>
                                          <p:attrName>style.visibility</p:attrName>
                                        </p:attrNameLst>
                                      </p:cBhvr>
                                      <p:to>
                                        <p:strVal val="visible"/>
                                      </p:to>
                                    </p:set>
                                    <p:animEffect transition="in" filter="wipe(down)">
                                      <p:cBhvr>
                                        <p:cTn id="51" dur="500"/>
                                        <p:tgtEl>
                                          <p:spTgt spid="24">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24">
                                            <p:txEl>
                                              <p:pRg st="7" end="7"/>
                                            </p:txEl>
                                          </p:spTgt>
                                        </p:tgtEl>
                                        <p:attrNameLst>
                                          <p:attrName>style.visibility</p:attrName>
                                        </p:attrNameLst>
                                      </p:cBhvr>
                                      <p:to>
                                        <p:strVal val="visible"/>
                                      </p:to>
                                    </p:set>
                                    <p:animEffect transition="in" filter="randombar(horizontal)">
                                      <p:cBhvr>
                                        <p:cTn id="56" dur="500"/>
                                        <p:tgtEl>
                                          <p:spTgt spid="24">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24">
                                            <p:txEl>
                                              <p:pRg st="9" end="9"/>
                                            </p:txEl>
                                          </p:spTgt>
                                        </p:tgtEl>
                                        <p:attrNameLst>
                                          <p:attrName>style.visibility</p:attrName>
                                        </p:attrNameLst>
                                      </p:cBhvr>
                                      <p:to>
                                        <p:strVal val="visible"/>
                                      </p:to>
                                    </p:set>
                                    <p:animEffect transition="in" filter="fade">
                                      <p:cBhvr>
                                        <p:cTn id="65" dur="1000"/>
                                        <p:tgtEl>
                                          <p:spTgt spid="24">
                                            <p:txEl>
                                              <p:pRg st="9" end="9"/>
                                            </p:txEl>
                                          </p:spTgt>
                                        </p:tgtEl>
                                      </p:cBhvr>
                                    </p:animEffect>
                                    <p:anim calcmode="lin" valueType="num">
                                      <p:cBhvr>
                                        <p:cTn id="66" dur="1000" fill="hold"/>
                                        <p:tgtEl>
                                          <p:spTgt spid="24">
                                            <p:txEl>
                                              <p:pRg st="9" end="9"/>
                                            </p:txEl>
                                          </p:spTgt>
                                        </p:tgtEl>
                                        <p:attrNameLst>
                                          <p:attrName>ppt_x</p:attrName>
                                        </p:attrNameLst>
                                      </p:cBhvr>
                                      <p:tavLst>
                                        <p:tav tm="0">
                                          <p:val>
                                            <p:strVal val="#ppt_x"/>
                                          </p:val>
                                        </p:tav>
                                        <p:tav tm="100000">
                                          <p:val>
                                            <p:strVal val="#ppt_x"/>
                                          </p:val>
                                        </p:tav>
                                      </p:tavLst>
                                    </p:anim>
                                    <p:anim calcmode="lin" valueType="num">
                                      <p:cBhvr>
                                        <p:cTn id="67" dur="1000" fill="hold"/>
                                        <p:tgtEl>
                                          <p:spTgt spid="2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nodeType="clickEffect">
                                  <p:stCondLst>
                                    <p:cond delay="0"/>
                                  </p:stCondLst>
                                  <p:childTnLst>
                                    <p:set>
                                      <p:cBhvr>
                                        <p:cTn id="71" dur="1" fill="hold">
                                          <p:stCondLst>
                                            <p:cond delay="0"/>
                                          </p:stCondLst>
                                        </p:cTn>
                                        <p:tgtEl>
                                          <p:spTgt spid="24">
                                            <p:txEl>
                                              <p:pRg st="10" end="10"/>
                                            </p:txEl>
                                          </p:spTgt>
                                        </p:tgtEl>
                                        <p:attrNameLst>
                                          <p:attrName>style.visibility</p:attrName>
                                        </p:attrNameLst>
                                      </p:cBhvr>
                                      <p:to>
                                        <p:strVal val="visible"/>
                                      </p:to>
                                    </p:set>
                                    <p:animEffect transition="in" filter="barn(inVertical)">
                                      <p:cBhvr>
                                        <p:cTn id="72" dur="500"/>
                                        <p:tgtEl>
                                          <p:spTgt spid="24">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4">
                                            <p:txEl>
                                              <p:pRg st="11" end="11"/>
                                            </p:txEl>
                                          </p:spTgt>
                                        </p:tgtEl>
                                        <p:attrNameLst>
                                          <p:attrName>style.visibility</p:attrName>
                                        </p:attrNameLst>
                                      </p:cBhvr>
                                      <p:to>
                                        <p:strVal val="visible"/>
                                      </p:to>
                                    </p:set>
                                    <p:animEffect transition="in" filter="fade">
                                      <p:cBhvr>
                                        <p:cTn id="77" dur="500"/>
                                        <p:tgtEl>
                                          <p:spTgt spid="2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4D3F-FFA9-4F5B-A427-0C294260D1BA}"/>
              </a:ext>
            </a:extLst>
          </p:cNvPr>
          <p:cNvSpPr>
            <a:spLocks noGrp="1"/>
          </p:cNvSpPr>
          <p:nvPr>
            <p:ph type="title"/>
          </p:nvPr>
        </p:nvSpPr>
        <p:spPr>
          <a:xfrm>
            <a:off x="919119" y="609600"/>
            <a:ext cx="10353762" cy="1257300"/>
          </a:xfrm>
        </p:spPr>
        <p:txBody>
          <a:bodyPr/>
          <a:lstStyle/>
          <a:p>
            <a:r>
              <a:rPr lang="en-US" dirty="0"/>
              <a:t>INTRODUCTION</a:t>
            </a:r>
          </a:p>
        </p:txBody>
      </p:sp>
      <p:sp>
        <p:nvSpPr>
          <p:cNvPr id="3" name="Content Placeholder 2">
            <a:extLst>
              <a:ext uri="{FF2B5EF4-FFF2-40B4-BE49-F238E27FC236}">
                <a16:creationId xmlns:a16="http://schemas.microsoft.com/office/drawing/2014/main" id="{054E9887-4EC9-496B-9654-F6EE2308DDBF}"/>
              </a:ext>
            </a:extLst>
          </p:cNvPr>
          <p:cNvSpPr>
            <a:spLocks noGrp="1"/>
          </p:cNvSpPr>
          <p:nvPr>
            <p:ph idx="1"/>
          </p:nvPr>
        </p:nvSpPr>
        <p:spPr>
          <a:xfrm flipH="1">
            <a:off x="5983705" y="1780674"/>
            <a:ext cx="5566608" cy="4467726"/>
          </a:xfrm>
        </p:spPr>
        <p:txBody>
          <a:bodyPr>
            <a:normAutofit fontScale="85000" lnSpcReduction="20000"/>
          </a:bodyPr>
          <a:lstStyle/>
          <a:p>
            <a:r>
              <a:rPr lang="en-US" altLang="en-US" dirty="0">
                <a:ea typeface="Calibri" panose="020F0502020204030204" pitchFamily="34" charset="0"/>
                <a:cs typeface="Times New Roman" panose="02020603050405020304" pitchFamily="18" charset="0"/>
              </a:rPr>
              <a:t>A part-time job is one of the best choices for students to earn their pocket money. The trend of doing part-time jobs for earning is gradually becoming popular among students in Bangladesh. Working part-time, students can bear the educational expenses &amp; support their family, apart from just managing pocket money. Moreover, while doing part-time jobs, students can learn essential skills like discipline, team management, teamwork &amp; acquire knowledge as well. But in our country there is no specific job portal for part-time jobs. So, by this system we can make the connectivity between part-time job seeker and employer. Where employer can post for the job and employee can find the job easily.</a:t>
            </a:r>
          </a:p>
          <a:p>
            <a:endParaRPr lang="en-US" dirty="0"/>
          </a:p>
        </p:txBody>
      </p:sp>
      <p:pic>
        <p:nvPicPr>
          <p:cNvPr id="4" name="Picture 3">
            <a:extLst>
              <a:ext uri="{FF2B5EF4-FFF2-40B4-BE49-F238E27FC236}">
                <a16:creationId xmlns:a16="http://schemas.microsoft.com/office/drawing/2014/main" id="{A7729A31-29E6-4799-95D4-CB40AF156A8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flipV="1">
            <a:off x="-8621" y="6858000"/>
            <a:ext cx="6425464" cy="561474"/>
          </a:xfrm>
          <a:prstGeom prst="rect">
            <a:avLst/>
          </a:prstGeom>
        </p:spPr>
      </p:pic>
      <p:pic>
        <p:nvPicPr>
          <p:cNvPr id="5" name="Picture 4">
            <a:extLst>
              <a:ext uri="{FF2B5EF4-FFF2-40B4-BE49-F238E27FC236}">
                <a16:creationId xmlns:a16="http://schemas.microsoft.com/office/drawing/2014/main" id="{0F900A32-052C-4446-AA2C-403D6298C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695" y="2181726"/>
            <a:ext cx="4207042" cy="324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007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155A9-AAA4-40DB-9C6C-D58D69A60447}"/>
              </a:ext>
            </a:extLst>
          </p:cNvPr>
          <p:cNvSpPr>
            <a:spLocks noGrp="1"/>
          </p:cNvSpPr>
          <p:nvPr>
            <p:ph type="title"/>
          </p:nvPr>
        </p:nvSpPr>
        <p:spPr/>
        <p:txBody>
          <a:bodyPr/>
          <a:lstStyle/>
          <a:p>
            <a:r>
              <a:rPr lang="en-US" dirty="0"/>
              <a:t>REQUIREMENT ANALYSIS</a:t>
            </a:r>
          </a:p>
        </p:txBody>
      </p:sp>
      <p:sp>
        <p:nvSpPr>
          <p:cNvPr id="3" name="Content Placeholder 2">
            <a:extLst>
              <a:ext uri="{FF2B5EF4-FFF2-40B4-BE49-F238E27FC236}">
                <a16:creationId xmlns:a16="http://schemas.microsoft.com/office/drawing/2014/main" id="{7A23BF16-DBA6-4126-8F41-99DC70F83EC2}"/>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1B79A685-7071-4016-842F-1E7A4FE489D6}"/>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2013285"/>
            <a:ext cx="4699804" cy="3978442"/>
          </a:xfrm>
          <a:prstGeom prst="rect">
            <a:avLst/>
          </a:prstGeom>
        </p:spPr>
      </p:pic>
      <p:sp>
        <p:nvSpPr>
          <p:cNvPr id="6" name="TextBox 5">
            <a:extLst>
              <a:ext uri="{FF2B5EF4-FFF2-40B4-BE49-F238E27FC236}">
                <a16:creationId xmlns:a16="http://schemas.microsoft.com/office/drawing/2014/main" id="{ADD5EA38-E374-4848-8319-B211CB94D269}"/>
              </a:ext>
            </a:extLst>
          </p:cNvPr>
          <p:cNvSpPr txBox="1"/>
          <p:nvPr/>
        </p:nvSpPr>
        <p:spPr>
          <a:xfrm>
            <a:off x="5376536" y="2041545"/>
            <a:ext cx="6128084" cy="646331"/>
          </a:xfrm>
          <a:prstGeom prst="rect">
            <a:avLst/>
          </a:prstGeom>
          <a:noFill/>
        </p:spPr>
        <p:txBody>
          <a:bodyPr wrap="square">
            <a:spAutoFit/>
          </a:bodyPr>
          <a:lstStyle/>
          <a:p>
            <a:r>
              <a:rPr lang="en-US" sz="1800" u="sng" dirty="0">
                <a:latin typeface="Times New Roman" panose="02020603050405020304" pitchFamily="18" charset="0"/>
                <a:cs typeface="Times New Roman" panose="02020603050405020304" pitchFamily="18" charset="0"/>
              </a:rPr>
              <a:t>Q1.</a:t>
            </a:r>
            <a:r>
              <a:rPr lang="en-US" sz="1800" b="1" u="sng"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Does the project have a clear target market or audience?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t>
            </a:r>
            <a:endParaRPr lang="en-US" dirty="0"/>
          </a:p>
        </p:txBody>
      </p:sp>
      <p:sp>
        <p:nvSpPr>
          <p:cNvPr id="8" name="TextBox 7">
            <a:extLst>
              <a:ext uri="{FF2B5EF4-FFF2-40B4-BE49-F238E27FC236}">
                <a16:creationId xmlns:a16="http://schemas.microsoft.com/office/drawing/2014/main" id="{E2FABAE9-3579-4DC2-A4F9-BFC836F337DC}"/>
              </a:ext>
            </a:extLst>
          </p:cNvPr>
          <p:cNvSpPr txBox="1"/>
          <p:nvPr/>
        </p:nvSpPr>
        <p:spPr>
          <a:xfrm>
            <a:off x="5398167" y="2469485"/>
            <a:ext cx="6537159" cy="2031325"/>
          </a:xfrm>
          <a:prstGeom prst="rect">
            <a:avLst/>
          </a:prstGeom>
          <a:noFill/>
        </p:spPr>
        <p:txBody>
          <a:bodyPr wrap="square">
            <a:spAutoFit/>
          </a:bodyPr>
          <a:lstStyle/>
          <a:p>
            <a:pPr marL="0" indent="0" eaLnBrk="1" hangingPunct="1">
              <a:buFont typeface="Wingdings" panose="05000000000000000000" pitchFamily="2" charset="2"/>
              <a:buNone/>
            </a:pPr>
            <a:r>
              <a:rPr lang="en-US" altLang="en-US" dirty="0"/>
              <a:t>Yes, Our project have a clear target audience. There are many types of students  who are interested in studying as well as part time jobs and there are many institution who needs short time employee for their business.</a:t>
            </a:r>
          </a:p>
          <a:p>
            <a:pPr marL="0" indent="0" eaLnBrk="1" hangingPunct="1">
              <a:buFont typeface="Wingdings" panose="05000000000000000000" pitchFamily="2" charset="2"/>
              <a:buNone/>
            </a:pPr>
            <a:r>
              <a:rPr lang="en-US" altLang="en-US" dirty="0"/>
              <a:t>So, our targeted audience is basically those students who are expecting  a short time job and those employers who want to hire short time employees .</a:t>
            </a:r>
          </a:p>
        </p:txBody>
      </p:sp>
      <p:pic>
        <p:nvPicPr>
          <p:cNvPr id="9" name="Picture 3">
            <a:extLst>
              <a:ext uri="{FF2B5EF4-FFF2-40B4-BE49-F238E27FC236}">
                <a16:creationId xmlns:a16="http://schemas.microsoft.com/office/drawing/2014/main" id="{6F363244-8AC6-470C-9FCC-1F684C949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31" y="2589801"/>
            <a:ext cx="4106210" cy="2479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447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down)">
                                      <p:cBhvr>
                                        <p:cTn id="22" dur="500"/>
                                        <p:tgtEl>
                                          <p:spTgt spid="8">
                                            <p:txEl>
                                              <p:pRg st="0" end="0"/>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down)">
                                      <p:cBhvr>
                                        <p:cTn id="25"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8253-6587-4F30-AA59-EC8D162706E7}"/>
              </a:ext>
            </a:extLst>
          </p:cNvPr>
          <p:cNvSpPr>
            <a:spLocks noGrp="1"/>
          </p:cNvSpPr>
          <p:nvPr>
            <p:ph type="title"/>
          </p:nvPr>
        </p:nvSpPr>
        <p:spPr>
          <a:xfrm>
            <a:off x="985984" y="-54059"/>
            <a:ext cx="10353762" cy="840122"/>
          </a:xfrm>
        </p:spPr>
        <p:txBody>
          <a:bodyPr/>
          <a:lstStyle/>
          <a:p>
            <a:r>
              <a:rPr lang="en-US" dirty="0"/>
              <a:t>REQUIREMENT ANALYSIS</a:t>
            </a:r>
          </a:p>
        </p:txBody>
      </p:sp>
      <p:sp>
        <p:nvSpPr>
          <p:cNvPr id="4" name="Title 1">
            <a:extLst>
              <a:ext uri="{FF2B5EF4-FFF2-40B4-BE49-F238E27FC236}">
                <a16:creationId xmlns:a16="http://schemas.microsoft.com/office/drawing/2014/main" id="{F11A4226-7687-4BAF-BE5B-64ACE08B7028}"/>
              </a:ext>
            </a:extLst>
          </p:cNvPr>
          <p:cNvSpPr txBox="1">
            <a:spLocks/>
          </p:cNvSpPr>
          <p:nvPr/>
        </p:nvSpPr>
        <p:spPr>
          <a:xfrm>
            <a:off x="1122363" y="1331495"/>
            <a:ext cx="9385216" cy="330145"/>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en-US" sz="2400" u="sng" dirty="0">
                <a:latin typeface="Segoe UI" panose="020B0502040204020203" pitchFamily="34" charset="0"/>
              </a:rPr>
              <a:t>Q2. </a:t>
            </a:r>
            <a:r>
              <a:rPr lang="en-US" sz="2400" dirty="0">
                <a:latin typeface="Segoe UI" panose="020B0502040204020203" pitchFamily="34" charset="0"/>
              </a:rPr>
              <a:t>Does the team demonstrate a thorough understanding of the need, problem or opportunity, including evidence of research into the need, problem or opportunity?</a:t>
            </a:r>
            <a:br>
              <a:rPr lang="en-US" sz="2400" dirty="0">
                <a:latin typeface="Segoe UI" panose="020B0502040204020203" pitchFamily="34" charset="0"/>
              </a:rPr>
            </a:br>
            <a:endParaRPr lang="en-US" sz="2400" dirty="0"/>
          </a:p>
        </p:txBody>
      </p:sp>
      <p:pic>
        <p:nvPicPr>
          <p:cNvPr id="5" name="Picture 3">
            <a:extLst>
              <a:ext uri="{FF2B5EF4-FFF2-40B4-BE49-F238E27FC236}">
                <a16:creationId xmlns:a16="http://schemas.microsoft.com/office/drawing/2014/main" id="{72BB5F6F-4E07-4438-9762-A556EE3D4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113" y="2299258"/>
            <a:ext cx="2282825" cy="66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B47B637-BB23-49F5-8BCB-B17F94752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113" y="5947499"/>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68B5942-11FB-407F-BE8E-1E7F1709F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113" y="3553856"/>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AB05973B-CFA6-4717-9AB6-C87596042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113" y="4918159"/>
            <a:ext cx="228282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DA86A843-4DDE-49E9-81A1-1EF46DC05991}"/>
              </a:ext>
            </a:extLst>
          </p:cNvPr>
          <p:cNvSpPr txBox="1"/>
          <p:nvPr/>
        </p:nvSpPr>
        <p:spPr>
          <a:xfrm>
            <a:off x="4066674" y="2142653"/>
            <a:ext cx="6096000" cy="4524315"/>
          </a:xfrm>
          <a:prstGeom prst="rect">
            <a:avLst/>
          </a:prstGeom>
          <a:noFill/>
        </p:spPr>
        <p:txBody>
          <a:bodyPr wrap="square">
            <a:spAutoFit/>
          </a:bodyPr>
          <a:lstStyle/>
          <a:p>
            <a:pPr marL="0" indent="0" eaLnBrk="1" fontAlgn="auto" hangingPunct="1">
              <a:spcBef>
                <a:spcPts val="0"/>
              </a:spcBef>
              <a:buFont typeface="Arial" panose="020B0604020202020204" pitchFamily="34" charset="0"/>
              <a:buNone/>
              <a:defRPr/>
            </a:pPr>
            <a:r>
              <a:rPr lang="en-US" altLang="en-US" sz="1800" dirty="0"/>
              <a:t>For doing part time job students needs agency or portal Since the students do not have any portal for finding part time job for our portal they easily find their desired job and the institution can also find their employees. </a:t>
            </a:r>
          </a:p>
          <a:p>
            <a:pPr marL="0" indent="0" eaLnBrk="1" fontAlgn="auto" hangingPunct="1">
              <a:spcBef>
                <a:spcPts val="0"/>
              </a:spcBef>
              <a:buFont typeface="Arial" panose="020B0604020202020204" pitchFamily="34" charset="0"/>
              <a:buNone/>
              <a:defRPr/>
            </a:pPr>
            <a:endParaRPr lang="en-US" altLang="en-US" sz="1800" dirty="0"/>
          </a:p>
          <a:p>
            <a:pPr marL="0" indent="0" eaLnBrk="1" fontAlgn="auto" hangingPunct="1">
              <a:spcBef>
                <a:spcPts val="0"/>
              </a:spcBef>
              <a:buFont typeface="Arial" panose="020B0604020202020204" pitchFamily="34" charset="0"/>
              <a:buNone/>
              <a:defRPr/>
            </a:pPr>
            <a:r>
              <a:rPr lang="en-SG" sz="1800" dirty="0">
                <a:ea typeface="Calibri" panose="020F0502020204030204" pitchFamily="34" charset="0"/>
                <a:cs typeface="Calibri" panose="020F0502020204030204" pitchFamily="34" charset="0"/>
              </a:rPr>
              <a:t>Difficulty in measuring working hours and performance of short-timers.</a:t>
            </a:r>
          </a:p>
          <a:p>
            <a:pPr marL="0" indent="0" eaLnBrk="1" fontAlgn="auto" hangingPunct="1">
              <a:spcBef>
                <a:spcPts val="0"/>
              </a:spcBef>
              <a:buFont typeface="Arial" panose="020B0604020202020204" pitchFamily="34" charset="0"/>
              <a:buNone/>
              <a:defRPr/>
            </a:pPr>
            <a:r>
              <a:rPr lang="en-US" sz="1800" dirty="0">
                <a:ea typeface="Calibri" panose="020F0502020204030204" pitchFamily="34" charset="0"/>
                <a:cs typeface="Calibri" panose="020F0502020204030204" pitchFamily="34" charset="0"/>
              </a:rPr>
              <a:t>There is no longer any job security or employee benefit such as health insurance, retirement benefits and others.</a:t>
            </a:r>
            <a:endParaRPr lang="en-SG" sz="1800" dirty="0">
              <a:ea typeface="Calibri" panose="020F0502020204030204" pitchFamily="34" charset="0"/>
              <a:cs typeface="Calibri" panose="020F0502020204030204" pitchFamily="34" charset="0"/>
            </a:endParaRPr>
          </a:p>
          <a:p>
            <a:pPr marL="0" indent="0" eaLnBrk="1" fontAlgn="auto" hangingPunct="1">
              <a:spcBef>
                <a:spcPts val="0"/>
              </a:spcBef>
              <a:buFont typeface="Arial" panose="020B0604020202020204" pitchFamily="34" charset="0"/>
              <a:buNone/>
              <a:defRPr/>
            </a:pPr>
            <a:endParaRPr lang="en-US" altLang="en-US" sz="1800" dirty="0"/>
          </a:p>
          <a:p>
            <a:pPr marL="0" indent="0" eaLnBrk="1" fontAlgn="auto" hangingPunct="1">
              <a:spcBef>
                <a:spcPts val="0"/>
              </a:spcBef>
              <a:buFont typeface="Arial" panose="020B0604020202020204" pitchFamily="34" charset="0"/>
              <a:buNone/>
              <a:defRPr/>
            </a:pPr>
            <a:r>
              <a:rPr lang="en-US" altLang="en-US" sz="1800" dirty="0"/>
              <a:t>Job seekers &amp; job providers will be able to meet their desired needs through this portal without any hassle of advertisement and this portal will also contribute to the economic sector.</a:t>
            </a:r>
          </a:p>
          <a:p>
            <a:pPr marL="0" indent="0" eaLnBrk="1" fontAlgn="auto" hangingPunct="1">
              <a:spcBef>
                <a:spcPts val="0"/>
              </a:spcBef>
              <a:buFont typeface="Arial" panose="020B0604020202020204" pitchFamily="34" charset="0"/>
              <a:buNone/>
              <a:defRPr/>
            </a:pPr>
            <a:r>
              <a:rPr lang="en-US" altLang="en-US" sz="1800" dirty="0"/>
              <a:t> https://www.academia.edu/33747031/Research_report_on_Why_Students_prefer_Part_time_job_besides_Study_</a:t>
            </a:r>
          </a:p>
        </p:txBody>
      </p:sp>
    </p:spTree>
    <p:extLst>
      <p:ext uri="{BB962C8B-B14F-4D97-AF65-F5344CB8AC3E}">
        <p14:creationId xmlns:p14="http://schemas.microsoft.com/office/powerpoint/2010/main" val="243327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down)">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wipe(down)">
                                      <p:cBhvr>
                                        <p:cTn id="32" dur="500"/>
                                        <p:tgtEl>
                                          <p:spTgt spid="10">
                                            <p:txEl>
                                              <p:pRg st="2" end="2"/>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wipe(down)">
                                      <p:cBhvr>
                                        <p:cTn id="35" dur="500"/>
                                        <p:tgtEl>
                                          <p:spTgt spid="10">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circle(in)">
                                      <p:cBhvr>
                                        <p:cTn id="40" dur="20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10">
                                            <p:txEl>
                                              <p:pRg st="5" end="5"/>
                                            </p:txEl>
                                          </p:spTgt>
                                        </p:tgtEl>
                                        <p:attrNameLst>
                                          <p:attrName>style.visibility</p:attrName>
                                        </p:attrNameLst>
                                      </p:cBhvr>
                                      <p:to>
                                        <p:strVal val="visible"/>
                                      </p:to>
                                    </p:set>
                                    <p:animEffect transition="in" filter="barn(inVertical)">
                                      <p:cBhvr>
                                        <p:cTn id="45" dur="500"/>
                                        <p:tgtEl>
                                          <p:spTgt spid="10">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5D46F-22B6-42BE-BBBD-F6D2D535C4C6}"/>
              </a:ext>
            </a:extLst>
          </p:cNvPr>
          <p:cNvSpPr>
            <a:spLocks noGrp="1"/>
          </p:cNvSpPr>
          <p:nvPr>
            <p:ph type="title"/>
          </p:nvPr>
        </p:nvSpPr>
        <p:spPr>
          <a:xfrm>
            <a:off x="919119" y="243840"/>
            <a:ext cx="10353762" cy="1257300"/>
          </a:xfrm>
        </p:spPr>
        <p:txBody>
          <a:bodyPr/>
          <a:lstStyle/>
          <a:p>
            <a:r>
              <a:rPr lang="en-US" dirty="0"/>
              <a:t>USER STORIES </a:t>
            </a:r>
          </a:p>
        </p:txBody>
      </p:sp>
      <p:pic>
        <p:nvPicPr>
          <p:cNvPr id="4" name="Picture 3">
            <a:extLst>
              <a:ext uri="{FF2B5EF4-FFF2-40B4-BE49-F238E27FC236}">
                <a16:creationId xmlns:a16="http://schemas.microsoft.com/office/drawing/2014/main" id="{9BB6580A-55E1-4715-A717-3D730202FBFC}"/>
              </a:ext>
            </a:extLst>
          </p:cNvPr>
          <p:cNvPicPr>
            <a:picLocks noChangeAspect="1"/>
          </p:cNvPicPr>
          <p:nvPr/>
        </p:nvPicPr>
        <p:blipFill>
          <a:blip r:embed="rId2"/>
          <a:stretch>
            <a:fillRect/>
          </a:stretch>
        </p:blipFill>
        <p:spPr>
          <a:xfrm>
            <a:off x="347126" y="2035533"/>
            <a:ext cx="5306251" cy="4477849"/>
          </a:xfrm>
          <a:prstGeom prst="rect">
            <a:avLst/>
          </a:prstGeom>
        </p:spPr>
      </p:pic>
      <p:pic>
        <p:nvPicPr>
          <p:cNvPr id="6" name="Picture 5">
            <a:extLst>
              <a:ext uri="{FF2B5EF4-FFF2-40B4-BE49-F238E27FC236}">
                <a16:creationId xmlns:a16="http://schemas.microsoft.com/office/drawing/2014/main" id="{DDE73A02-FA7F-4BDB-9233-7ACB3935285D}"/>
              </a:ext>
            </a:extLst>
          </p:cNvPr>
          <p:cNvPicPr>
            <a:picLocks noChangeAspect="1"/>
          </p:cNvPicPr>
          <p:nvPr/>
        </p:nvPicPr>
        <p:blipFill>
          <a:blip r:embed="rId3"/>
          <a:stretch>
            <a:fillRect/>
          </a:stretch>
        </p:blipFill>
        <p:spPr>
          <a:xfrm>
            <a:off x="6170189" y="2035532"/>
            <a:ext cx="5768840" cy="4477849"/>
          </a:xfrm>
          <a:prstGeom prst="rect">
            <a:avLst/>
          </a:prstGeom>
        </p:spPr>
      </p:pic>
    </p:spTree>
    <p:extLst>
      <p:ext uri="{BB962C8B-B14F-4D97-AF65-F5344CB8AC3E}">
        <p14:creationId xmlns:p14="http://schemas.microsoft.com/office/powerpoint/2010/main" val="29169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DFBF-2DC4-4FFD-9B3F-46273D2EB184}"/>
              </a:ext>
            </a:extLst>
          </p:cNvPr>
          <p:cNvSpPr>
            <a:spLocks noGrp="1"/>
          </p:cNvSpPr>
          <p:nvPr>
            <p:ph type="title"/>
          </p:nvPr>
        </p:nvSpPr>
        <p:spPr/>
        <p:txBody>
          <a:bodyPr/>
          <a:lstStyle/>
          <a:p>
            <a:r>
              <a:rPr lang="en-US" dirty="0"/>
              <a:t>USE CASE DIAGRAM</a:t>
            </a:r>
          </a:p>
        </p:txBody>
      </p:sp>
      <p:pic>
        <p:nvPicPr>
          <p:cNvPr id="5" name="Picture 4">
            <a:extLst>
              <a:ext uri="{FF2B5EF4-FFF2-40B4-BE49-F238E27FC236}">
                <a16:creationId xmlns:a16="http://schemas.microsoft.com/office/drawing/2014/main" id="{E89A60D9-1D58-47A4-A9AC-468D2FDC59BE}"/>
              </a:ext>
            </a:extLst>
          </p:cNvPr>
          <p:cNvPicPr>
            <a:picLocks noChangeAspect="1"/>
          </p:cNvPicPr>
          <p:nvPr/>
        </p:nvPicPr>
        <p:blipFill>
          <a:blip r:embed="rId2"/>
          <a:stretch>
            <a:fillRect/>
          </a:stretch>
        </p:blipFill>
        <p:spPr>
          <a:xfrm>
            <a:off x="755374" y="2146852"/>
            <a:ext cx="10964848" cy="4101548"/>
          </a:xfrm>
          <a:prstGeom prst="rect">
            <a:avLst/>
          </a:prstGeom>
        </p:spPr>
      </p:pic>
    </p:spTree>
    <p:extLst>
      <p:ext uri="{BB962C8B-B14F-4D97-AF65-F5344CB8AC3E}">
        <p14:creationId xmlns:p14="http://schemas.microsoft.com/office/powerpoint/2010/main" val="3193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F954-8504-48F1-94DD-F1C766EB3F80}"/>
              </a:ext>
            </a:extLst>
          </p:cNvPr>
          <p:cNvSpPr>
            <a:spLocks noGrp="1"/>
          </p:cNvSpPr>
          <p:nvPr>
            <p:ph type="title"/>
          </p:nvPr>
        </p:nvSpPr>
        <p:spPr>
          <a:xfrm>
            <a:off x="919119" y="188181"/>
            <a:ext cx="10353762" cy="996563"/>
          </a:xfrm>
        </p:spPr>
        <p:txBody>
          <a:bodyPr/>
          <a:lstStyle/>
          <a:p>
            <a:r>
              <a:rPr lang="en-US" dirty="0"/>
              <a:t>USER INTERFACE DESIGN</a:t>
            </a:r>
          </a:p>
        </p:txBody>
      </p:sp>
      <p:pic>
        <p:nvPicPr>
          <p:cNvPr id="3" name="Content Placeholder 4">
            <a:extLst>
              <a:ext uri="{FF2B5EF4-FFF2-40B4-BE49-F238E27FC236}">
                <a16:creationId xmlns:a16="http://schemas.microsoft.com/office/drawing/2014/main" id="{E49C9611-3F54-4C05-ACD7-85127125725A}"/>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66770" y="1783412"/>
            <a:ext cx="2127790" cy="3873942"/>
          </a:xfrm>
          <a:prstGeom prst="rect">
            <a:avLst/>
          </a:prstGeom>
        </p:spPr>
      </p:pic>
      <p:pic>
        <p:nvPicPr>
          <p:cNvPr id="4" name="Picture 3">
            <a:extLst>
              <a:ext uri="{FF2B5EF4-FFF2-40B4-BE49-F238E27FC236}">
                <a16:creationId xmlns:a16="http://schemas.microsoft.com/office/drawing/2014/main" id="{88DD9370-39A5-42D8-9D44-854B0DC74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673" y="1782417"/>
            <a:ext cx="2127790" cy="3873942"/>
          </a:xfrm>
          <a:prstGeom prst="rect">
            <a:avLst/>
          </a:prstGeom>
        </p:spPr>
      </p:pic>
      <p:pic>
        <p:nvPicPr>
          <p:cNvPr id="5" name="Picture 4">
            <a:extLst>
              <a:ext uri="{FF2B5EF4-FFF2-40B4-BE49-F238E27FC236}">
                <a16:creationId xmlns:a16="http://schemas.microsoft.com/office/drawing/2014/main" id="{E12DB035-390A-4E93-8E1F-30469965B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2576" y="1794842"/>
            <a:ext cx="2322033" cy="3872947"/>
          </a:xfrm>
          <a:prstGeom prst="rect">
            <a:avLst/>
          </a:prstGeom>
        </p:spPr>
      </p:pic>
      <p:pic>
        <p:nvPicPr>
          <p:cNvPr id="6" name="Picture 5">
            <a:extLst>
              <a:ext uri="{FF2B5EF4-FFF2-40B4-BE49-F238E27FC236}">
                <a16:creationId xmlns:a16="http://schemas.microsoft.com/office/drawing/2014/main" id="{DDCDF711-2471-44EA-80A6-DD929C3F8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4846" y="1804284"/>
            <a:ext cx="2322033" cy="3853069"/>
          </a:xfrm>
          <a:prstGeom prst="rect">
            <a:avLst/>
          </a:prstGeom>
        </p:spPr>
      </p:pic>
      <p:pic>
        <p:nvPicPr>
          <p:cNvPr id="7" name="Picture 6">
            <a:extLst>
              <a:ext uri="{FF2B5EF4-FFF2-40B4-BE49-F238E27FC236}">
                <a16:creationId xmlns:a16="http://schemas.microsoft.com/office/drawing/2014/main" id="{5AE5ACE4-4574-4F1D-BCF9-36A5A97B6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37116" y="1804284"/>
            <a:ext cx="2322033" cy="3852075"/>
          </a:xfrm>
          <a:prstGeom prst="rect">
            <a:avLst/>
          </a:prstGeom>
        </p:spPr>
      </p:pic>
    </p:spTree>
    <p:extLst>
      <p:ext uri="{BB962C8B-B14F-4D97-AF65-F5344CB8AC3E}">
        <p14:creationId xmlns:p14="http://schemas.microsoft.com/office/powerpoint/2010/main" val="157014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0349-6400-4D74-A32F-248299676677}"/>
              </a:ext>
            </a:extLst>
          </p:cNvPr>
          <p:cNvSpPr>
            <a:spLocks noGrp="1"/>
          </p:cNvSpPr>
          <p:nvPr>
            <p:ph type="title"/>
          </p:nvPr>
        </p:nvSpPr>
        <p:spPr>
          <a:xfrm>
            <a:off x="919119" y="108668"/>
            <a:ext cx="10353762" cy="1257300"/>
          </a:xfrm>
        </p:spPr>
        <p:txBody>
          <a:bodyPr/>
          <a:lstStyle/>
          <a:p>
            <a:r>
              <a:rPr lang="en-US" dirty="0"/>
              <a:t>ACTIVITY DIAGRAM</a:t>
            </a:r>
          </a:p>
        </p:txBody>
      </p:sp>
      <p:pic>
        <p:nvPicPr>
          <p:cNvPr id="4" name="Picture 3">
            <a:extLst>
              <a:ext uri="{FF2B5EF4-FFF2-40B4-BE49-F238E27FC236}">
                <a16:creationId xmlns:a16="http://schemas.microsoft.com/office/drawing/2014/main" id="{86E2FACE-C829-463E-993A-0E52952A0935}"/>
              </a:ext>
            </a:extLst>
          </p:cNvPr>
          <p:cNvPicPr>
            <a:picLocks noChangeAspect="1"/>
          </p:cNvPicPr>
          <p:nvPr/>
        </p:nvPicPr>
        <p:blipFill>
          <a:blip r:embed="rId2"/>
          <a:stretch>
            <a:fillRect/>
          </a:stretch>
        </p:blipFill>
        <p:spPr>
          <a:xfrm>
            <a:off x="70699" y="1467853"/>
            <a:ext cx="4260669" cy="4886820"/>
          </a:xfrm>
          <a:prstGeom prst="rect">
            <a:avLst/>
          </a:prstGeom>
        </p:spPr>
      </p:pic>
      <p:pic>
        <p:nvPicPr>
          <p:cNvPr id="6" name="Picture 5">
            <a:extLst>
              <a:ext uri="{FF2B5EF4-FFF2-40B4-BE49-F238E27FC236}">
                <a16:creationId xmlns:a16="http://schemas.microsoft.com/office/drawing/2014/main" id="{2DDB700F-CB1F-4A37-A414-9DBE2F80FDEF}"/>
              </a:ext>
            </a:extLst>
          </p:cNvPr>
          <p:cNvPicPr>
            <a:picLocks noChangeAspect="1"/>
          </p:cNvPicPr>
          <p:nvPr/>
        </p:nvPicPr>
        <p:blipFill>
          <a:blip r:embed="rId3"/>
          <a:stretch>
            <a:fillRect/>
          </a:stretch>
        </p:blipFill>
        <p:spPr>
          <a:xfrm>
            <a:off x="4463754" y="1467853"/>
            <a:ext cx="3974394" cy="4886821"/>
          </a:xfrm>
          <a:prstGeom prst="rect">
            <a:avLst/>
          </a:prstGeom>
        </p:spPr>
      </p:pic>
      <p:pic>
        <p:nvPicPr>
          <p:cNvPr id="8" name="Picture 7">
            <a:extLst>
              <a:ext uri="{FF2B5EF4-FFF2-40B4-BE49-F238E27FC236}">
                <a16:creationId xmlns:a16="http://schemas.microsoft.com/office/drawing/2014/main" id="{3D2AD4DF-3D05-44E7-B673-F9E74D9F0F46}"/>
              </a:ext>
            </a:extLst>
          </p:cNvPr>
          <p:cNvPicPr>
            <a:picLocks noChangeAspect="1"/>
          </p:cNvPicPr>
          <p:nvPr/>
        </p:nvPicPr>
        <p:blipFill>
          <a:blip r:embed="rId4"/>
          <a:stretch>
            <a:fillRect/>
          </a:stretch>
        </p:blipFill>
        <p:spPr>
          <a:xfrm>
            <a:off x="8662737" y="1467853"/>
            <a:ext cx="3351708" cy="4895268"/>
          </a:xfrm>
          <a:prstGeom prst="rect">
            <a:avLst/>
          </a:prstGeom>
        </p:spPr>
      </p:pic>
    </p:spTree>
    <p:extLst>
      <p:ext uri="{BB962C8B-B14F-4D97-AF65-F5344CB8AC3E}">
        <p14:creationId xmlns:p14="http://schemas.microsoft.com/office/powerpoint/2010/main" val="31066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{E85F7356-5BBD-4E92-BDB9-B32D00FB002F}tf55705232_win32</Template>
  <TotalTime>123</TotalTime>
  <Words>559</Words>
  <Application>Microsoft Office PowerPoint</Application>
  <PresentationFormat>Widescreen</PresentationFormat>
  <Paragraphs>60</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Goudy Old Style</vt:lpstr>
      <vt:lpstr>Segoe UI</vt:lpstr>
      <vt:lpstr>Times New Roman</vt:lpstr>
      <vt:lpstr>Wingdings</vt:lpstr>
      <vt:lpstr>Wingdings 2</vt:lpstr>
      <vt:lpstr>SlateVTI</vt:lpstr>
      <vt:lpstr>SHORT TIME JOB PORTAL </vt:lpstr>
      <vt:lpstr>Table of Contents </vt:lpstr>
      <vt:lpstr>INTRODUCTION</vt:lpstr>
      <vt:lpstr>REQUIREMENT ANALYSIS</vt:lpstr>
      <vt:lpstr>REQUIREMENT ANALYSIS</vt:lpstr>
      <vt:lpstr>USER STORIES </vt:lpstr>
      <vt:lpstr>USE CASE DIAGRAM</vt:lpstr>
      <vt:lpstr>USER INTERFACE DESIGN</vt:lpstr>
      <vt:lpstr>ACTIVITY DIAGRAM</vt:lpstr>
      <vt:lpstr>JIRA TOOLS </vt:lpstr>
      <vt:lpstr>GITHUB TOOLS</vt:lpstr>
      <vt:lpstr>CLASS DIAGRAM</vt:lpstr>
      <vt:lpstr>PROJECT SCEDULING</vt:lpstr>
      <vt:lpstr>PROJECT BUDGETING</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TIME JOB PORTAL </dc:title>
  <dc:creator>KABYO DEB</dc:creator>
  <cp:lastModifiedBy>RAHUL DAS</cp:lastModifiedBy>
  <cp:revision>6</cp:revision>
  <dcterms:created xsi:type="dcterms:W3CDTF">2022-04-05T17:09:04Z</dcterms:created>
  <dcterms:modified xsi:type="dcterms:W3CDTF">2022-04-10T07:13:29Z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